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6" r:id="rId2"/>
    <p:sldId id="260" r:id="rId3"/>
    <p:sldId id="261" r:id="rId4"/>
    <p:sldId id="262" r:id="rId5"/>
    <p:sldId id="271" r:id="rId6"/>
    <p:sldId id="272" r:id="rId7"/>
    <p:sldId id="273" r:id="rId8"/>
    <p:sldId id="274" r:id="rId9"/>
    <p:sldId id="275" r:id="rId10"/>
    <p:sldId id="276" r:id="rId11"/>
    <p:sldId id="277" r:id="rId12"/>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5A9B"/>
    <a:srgbClr val="9B9B9B"/>
    <a:srgbClr val="1862A8"/>
    <a:srgbClr val="FFCC33"/>
    <a:srgbClr val="1862AB"/>
    <a:srgbClr val="0033CC"/>
    <a:srgbClr val="326ABE"/>
    <a:srgbClr val="3272BE"/>
    <a:srgbClr val="3275BE"/>
    <a:srgbClr val="30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62601" autoAdjust="0"/>
  </p:normalViewPr>
  <p:slideViewPr>
    <p:cSldViewPr>
      <p:cViewPr varScale="1">
        <p:scale>
          <a:sx n="87" d="100"/>
          <a:sy n="87" d="100"/>
        </p:scale>
        <p:origin x="1050" y="78"/>
      </p:cViewPr>
      <p:guideLst>
        <p:guide orient="horz" pos="2160"/>
        <p:guide pos="3120"/>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568" y="4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2024-02-06</a:t>
            </a:r>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dirty="0"/>
              <a:t>Lotta Mauritzson</a:t>
            </a:r>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dirty="0">
                <a:latin typeface="Times New Roman" charset="0"/>
              </a:rPr>
              <a:t>Lotta Mauritzson</a:t>
            </a: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2024-02-06</a:t>
            </a:r>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99333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97471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En gärningsperson med uppsåt…</a:t>
            </a:r>
          </a:p>
          <a:p>
            <a:r>
              <a:rPr lang="sv-SE" sz="1100" kern="1200" dirty="0">
                <a:solidFill>
                  <a:schemeClr val="tx1"/>
                </a:solidFill>
                <a:effectLst/>
                <a:latin typeface="Times New Roman" charset="0"/>
                <a:ea typeface="+mn-ea"/>
                <a:cs typeface="+mn-cs"/>
              </a:rPr>
              <a:t>1.…vilseleder någon att göra något </a:t>
            </a:r>
          </a:p>
          <a:p>
            <a:r>
              <a:rPr lang="sv-SE" sz="1100" kern="1200" dirty="0">
                <a:solidFill>
                  <a:schemeClr val="tx1"/>
                </a:solidFill>
                <a:effectLst/>
                <a:latin typeface="Times New Roman" charset="0"/>
                <a:ea typeface="+mn-ea"/>
                <a:cs typeface="+mn-cs"/>
              </a:rPr>
              <a:t>2.…gärningspersonen tjänar ekonomiskt på det </a:t>
            </a:r>
          </a:p>
          <a:p>
            <a:r>
              <a:rPr lang="sv-SE" sz="1100" kern="1200" dirty="0">
                <a:solidFill>
                  <a:schemeClr val="tx1"/>
                </a:solidFill>
                <a:effectLst/>
                <a:latin typeface="Times New Roman" charset="0"/>
                <a:ea typeface="+mn-ea"/>
                <a:cs typeface="+mn-cs"/>
              </a:rPr>
              <a:t>3.…leder till ekonomisk skada för den som blir lurad.</a:t>
            </a:r>
          </a:p>
          <a:p>
            <a:r>
              <a:rPr lang="sv-SE" sz="1100" kern="1200" dirty="0">
                <a:solidFill>
                  <a:schemeClr val="tx1"/>
                </a:solidFill>
                <a:effectLst/>
                <a:latin typeface="Times New Roman" charset="0"/>
                <a:ea typeface="+mn-ea"/>
                <a:cs typeface="+mn-cs"/>
              </a:rPr>
              <a:t>Exempel på ett försök respektive fullbordat bedrägeri:</a:t>
            </a:r>
          </a:p>
          <a:p>
            <a:r>
              <a:rPr lang="sv-SE" sz="1100" kern="1200" dirty="0">
                <a:solidFill>
                  <a:schemeClr val="tx1"/>
                </a:solidFill>
                <a:effectLst/>
                <a:latin typeface="Times New Roman" charset="0"/>
                <a:ea typeface="+mn-ea"/>
                <a:cs typeface="+mn-cs"/>
              </a:rPr>
              <a:t>En gärningsperson kontaktar dig via telefon. Gärningspersonen uppger sig ringa från banken och informerar dig om att en större transaktion på ditt konto har upptäckts. För att avsluta transaktionen och återföra pengarna till ditt konto behöver personen dina inloggningsuppgifter och koder från din bankdosa. Det är bråttom med ärendet för att kunna återföra dina pengar.</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När du sedan…</a:t>
            </a:r>
          </a:p>
          <a:p>
            <a:r>
              <a:rPr lang="sv-SE" sz="1100" b="1" kern="1200" dirty="0">
                <a:solidFill>
                  <a:schemeClr val="tx1"/>
                </a:solidFill>
                <a:effectLst/>
                <a:latin typeface="Times New Roman" charset="0"/>
                <a:ea typeface="+mn-ea"/>
                <a:cs typeface="+mn-cs"/>
              </a:rPr>
              <a:t>Alternativ 1)</a:t>
            </a:r>
            <a:r>
              <a:rPr lang="sv-SE" sz="1100" kern="1200" dirty="0">
                <a:solidFill>
                  <a:schemeClr val="tx1"/>
                </a:solidFill>
                <a:effectLst/>
                <a:latin typeface="Times New Roman" charset="0"/>
                <a:ea typeface="+mn-ea"/>
                <a:cs typeface="+mn-cs"/>
              </a:rPr>
              <a:t> Avslutar samtalet genom att exempelvis lägga på luren är det ett </a:t>
            </a:r>
            <a:r>
              <a:rPr lang="sv-SE" sz="1100" b="1" i="1" kern="1200" dirty="0">
                <a:solidFill>
                  <a:schemeClr val="tx1"/>
                </a:solidFill>
                <a:effectLst/>
                <a:latin typeface="Times New Roman" charset="0"/>
                <a:ea typeface="+mn-ea"/>
                <a:cs typeface="+mn-cs"/>
              </a:rPr>
              <a:t>försök till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Alternativ 2)</a:t>
            </a:r>
            <a:r>
              <a:rPr lang="sv-SE" sz="1100" kern="1200" dirty="0">
                <a:solidFill>
                  <a:schemeClr val="tx1"/>
                </a:solidFill>
                <a:effectLst/>
                <a:latin typeface="Times New Roman" charset="0"/>
                <a:ea typeface="+mn-ea"/>
                <a:cs typeface="+mn-cs"/>
              </a:rPr>
              <a:t> Lämnar ut dina inloggningsuppgifter och koder och personen gör överförningar från ditt konto till ett annat är det ett </a:t>
            </a:r>
            <a:r>
              <a:rPr lang="sv-SE" sz="1100" b="1" i="1" kern="1200" dirty="0">
                <a:solidFill>
                  <a:schemeClr val="tx1"/>
                </a:solidFill>
                <a:effectLst/>
                <a:latin typeface="Times New Roman" charset="0"/>
                <a:ea typeface="+mn-ea"/>
                <a:cs typeface="+mn-cs"/>
              </a:rPr>
              <a:t>fullbordat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Genom Alternativ 1)</a:t>
            </a:r>
            <a:r>
              <a:rPr lang="sv-SE" sz="1100" kern="1200" dirty="0">
                <a:solidFill>
                  <a:schemeClr val="tx1"/>
                </a:solidFill>
                <a:effectLst/>
                <a:latin typeface="Times New Roman" charset="0"/>
                <a:ea typeface="+mn-ea"/>
                <a:cs typeface="+mn-cs"/>
              </a:rPr>
              <a:t> har gärningspersonen inte tjänat ekonomiskt på samtalet med dig och inte lyckades ta dina pengar, det blir då ett försök till brott. </a:t>
            </a:r>
          </a:p>
          <a:p>
            <a:r>
              <a:rPr lang="sv-SE" sz="1100" b="1" kern="1200" dirty="0">
                <a:solidFill>
                  <a:schemeClr val="tx1"/>
                </a:solidFill>
                <a:effectLst/>
                <a:latin typeface="Times New Roman" charset="0"/>
                <a:ea typeface="+mn-ea"/>
                <a:cs typeface="+mn-cs"/>
              </a:rPr>
              <a:t>Genom Alternativ 2)</a:t>
            </a:r>
            <a:r>
              <a:rPr lang="sv-SE" sz="1100" kern="1200" dirty="0">
                <a:solidFill>
                  <a:schemeClr val="tx1"/>
                </a:solidFill>
                <a:effectLst/>
                <a:latin typeface="Times New Roman" charset="0"/>
                <a:ea typeface="+mn-ea"/>
                <a:cs typeface="+mn-cs"/>
              </a:rPr>
              <a:t> har gärningspersonen tjänat ekonomiskt på det när dina pengar finns på någon annans konto och det har medfört en ekonomisk skada för dig som blivit lurad. Här har personen uppfyllt alla rekvisit för ett fullbordat brott: </a:t>
            </a:r>
          </a:p>
          <a:p>
            <a:pPr lvl="0"/>
            <a:r>
              <a:rPr lang="sv-SE" sz="1100" kern="1200" dirty="0">
                <a:solidFill>
                  <a:schemeClr val="tx1"/>
                </a:solidFill>
                <a:effectLst/>
                <a:latin typeface="Times New Roman" charset="0"/>
                <a:ea typeface="+mn-ea"/>
                <a:cs typeface="+mn-cs"/>
              </a:rPr>
              <a:t>haft </a:t>
            </a:r>
            <a:r>
              <a:rPr lang="sv-SE" sz="1100" b="1" i="1" kern="1200" dirty="0">
                <a:solidFill>
                  <a:schemeClr val="tx1"/>
                </a:solidFill>
                <a:effectLst/>
                <a:latin typeface="Times New Roman" charset="0"/>
                <a:ea typeface="+mn-ea"/>
                <a:cs typeface="+mn-cs"/>
              </a:rPr>
              <a:t>uppsåt</a:t>
            </a:r>
            <a:r>
              <a:rPr lang="sv-SE" sz="1100" kern="1200" dirty="0">
                <a:solidFill>
                  <a:schemeClr val="tx1"/>
                </a:solidFill>
                <a:effectLst/>
                <a:latin typeface="Times New Roman" charset="0"/>
                <a:ea typeface="+mn-ea"/>
                <a:cs typeface="+mn-cs"/>
              </a:rPr>
              <a:t> till brottet </a:t>
            </a:r>
          </a:p>
          <a:p>
            <a:pPr lvl="0"/>
            <a:r>
              <a:rPr lang="sv-SE" sz="1100" b="1" i="1" kern="1200" dirty="0">
                <a:solidFill>
                  <a:schemeClr val="tx1"/>
                </a:solidFill>
                <a:effectLst/>
                <a:latin typeface="Times New Roman" charset="0"/>
                <a:ea typeface="+mn-ea"/>
                <a:cs typeface="+mn-cs"/>
              </a:rPr>
              <a:t>vilselett</a:t>
            </a:r>
            <a:r>
              <a:rPr lang="sv-SE" sz="1100" kern="1200" dirty="0">
                <a:solidFill>
                  <a:schemeClr val="tx1"/>
                </a:solidFill>
                <a:effectLst/>
                <a:latin typeface="Times New Roman" charset="0"/>
                <a:ea typeface="+mn-ea"/>
                <a:cs typeface="+mn-cs"/>
              </a:rPr>
              <a:t> dig</a:t>
            </a:r>
          </a:p>
          <a:p>
            <a:pPr lvl="0"/>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vinning</a:t>
            </a:r>
            <a:r>
              <a:rPr lang="sv-SE" sz="1100" kern="1200" dirty="0">
                <a:solidFill>
                  <a:schemeClr val="tx1"/>
                </a:solidFill>
                <a:effectLst/>
                <a:latin typeface="Times New Roman" charset="0"/>
                <a:ea typeface="+mn-ea"/>
                <a:cs typeface="+mn-cs"/>
              </a:rPr>
              <a:t> för gärningsperson </a:t>
            </a:r>
          </a:p>
          <a:p>
            <a:pPr lvl="0"/>
            <a:r>
              <a:rPr lang="sv-SE" sz="1100" kern="1200" dirty="0">
                <a:solidFill>
                  <a:schemeClr val="tx1"/>
                </a:solidFill>
                <a:effectLst/>
                <a:latin typeface="Times New Roman" charset="0"/>
                <a:ea typeface="+mn-ea"/>
                <a:cs typeface="+mn-cs"/>
              </a:rPr>
              <a:t>och </a:t>
            </a:r>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skada</a:t>
            </a:r>
            <a:r>
              <a:rPr lang="sv-SE" sz="1100" kern="1200" dirty="0">
                <a:solidFill>
                  <a:schemeClr val="tx1"/>
                </a:solidFill>
                <a:effectLst/>
                <a:latin typeface="Times New Roman" charset="0"/>
                <a:ea typeface="+mn-ea"/>
                <a:cs typeface="+mn-cs"/>
              </a:rPr>
              <a:t> för dig</a:t>
            </a:r>
          </a:p>
        </p:txBody>
      </p:sp>
    </p:spTree>
    <p:extLst>
      <p:ext uri="{BB962C8B-B14F-4D97-AF65-F5344CB8AC3E}">
        <p14:creationId xmlns:p14="http://schemas.microsoft.com/office/powerpoint/2010/main" val="36924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Bedrägeribrottens utveckling</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”Var fjärde medborgare oroar sig för att bli lurad på nätet.”</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5728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40337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9212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Sidan innehåller ingen länk till filmen. Den </a:t>
            </a:r>
            <a:r>
              <a:rPr lang="sv-SE"/>
              <a:t>måste startas lokalt.</a:t>
            </a:r>
            <a:endParaRPr lang="sv-SE" dirty="0"/>
          </a:p>
        </p:txBody>
      </p:sp>
    </p:spTree>
    <p:extLst>
      <p:ext uri="{BB962C8B-B14F-4D97-AF65-F5344CB8AC3E}">
        <p14:creationId xmlns:p14="http://schemas.microsoft.com/office/powerpoint/2010/main" val="16376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Känslor:</a:t>
            </a:r>
          </a:p>
          <a:p>
            <a:r>
              <a:rPr lang="sv-SE" dirty="0"/>
              <a:t>Ta in och bekräfta åhörarnas känslor.</a:t>
            </a:r>
          </a:p>
          <a:p>
            <a:endParaRPr lang="sv-SE" dirty="0"/>
          </a:p>
          <a:p>
            <a:r>
              <a:rPr lang="sv-SE" dirty="0"/>
              <a:t>Vad är det som gör…..</a:t>
            </a:r>
          </a:p>
          <a:p>
            <a:r>
              <a:rPr lang="sv-SE" sz="1100" kern="1200" dirty="0">
                <a:solidFill>
                  <a:schemeClr val="tx1"/>
                </a:solidFill>
                <a:effectLst/>
                <a:latin typeface="Times New Roman" charset="0"/>
                <a:ea typeface="+mn-ea"/>
                <a:cs typeface="+mn-cs"/>
              </a:rPr>
              <a:t>Gärningspersonerna är mycket skickliga i social manipulation. I telefonbedrägerier/ den bedrägliga handlingen så motsäger inte gärningspersonen brottsoffrets misstänksamhet, utan tvärtom stöttar den utsatte med orden: </a:t>
            </a:r>
            <a:r>
              <a:rPr lang="sv-SE" sz="1100" i="1" kern="1200" dirty="0">
                <a:solidFill>
                  <a:schemeClr val="tx1"/>
                </a:solidFill>
                <a:effectLst/>
                <a:latin typeface="Times New Roman" charset="0"/>
                <a:ea typeface="+mn-ea"/>
                <a:cs typeface="+mn-cs"/>
              </a:rPr>
              <a:t>”Det är bra att du är misstänksam för det förkommer så mycket bedrägerier just nu”</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Och vidare: ”</a:t>
            </a:r>
            <a:r>
              <a:rPr lang="sv-SE" sz="1100" i="1" kern="1200" dirty="0">
                <a:solidFill>
                  <a:schemeClr val="tx1"/>
                </a:solidFill>
                <a:effectLst/>
                <a:latin typeface="Times New Roman" charset="0"/>
                <a:ea typeface="+mn-ea"/>
                <a:cs typeface="+mn-cs"/>
              </a:rPr>
              <a:t>Du har väl fått det här kortet från polisen där det framgår att man ska skydda sig mot telefonbedrägerier – och vi samarbetar med polisen – vår policy är att stötta våra kunder i dessa tider”</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Med detta uttryckt höjer den uppringande gärningspersonen både sin status, trovärdighet och tillförlitlighet.  Och på så sätt bryter ner all motståndskraft hos brottsoffret som i sin tur ser gärningspersonen som det enda rimliga alternativet. </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Hur ska man agera…..</a:t>
            </a:r>
          </a:p>
          <a:p>
            <a:r>
              <a:rPr lang="sv-SE" sz="1100" kern="1200" dirty="0">
                <a:solidFill>
                  <a:schemeClr val="tx1"/>
                </a:solidFill>
                <a:effectLst/>
                <a:latin typeface="Times New Roman" charset="0"/>
                <a:ea typeface="+mn-ea"/>
                <a:cs typeface="+mn-cs"/>
              </a:rPr>
              <a:t>Vykortet – se nästa bild</a:t>
            </a:r>
          </a:p>
          <a:p>
            <a:endParaRPr lang="sv-SE" dirty="0"/>
          </a:p>
        </p:txBody>
      </p:sp>
    </p:spTree>
    <p:extLst>
      <p:ext uri="{BB962C8B-B14F-4D97-AF65-F5344CB8AC3E}">
        <p14:creationId xmlns:p14="http://schemas.microsoft.com/office/powerpoint/2010/main" val="2687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Lägg på luren</a:t>
            </a:r>
          </a:p>
          <a:p>
            <a:r>
              <a:rPr lang="sv-SE" sz="1100" b="0" i="0" u="none" strike="noStrike" kern="1200" baseline="0" dirty="0">
                <a:solidFill>
                  <a:schemeClr val="tx1"/>
                </a:solidFill>
                <a:latin typeface="Times New Roman" charset="0"/>
                <a:ea typeface="+mn-ea"/>
                <a:cs typeface="+mn-cs"/>
              </a:rPr>
              <a:t>Om någon ringer upp dig och du blir osäker ska du avsluta samtalet. Oavsett om personen säger sig vara en släkting, från banken, ett företag eller en myndighet. </a:t>
            </a:r>
          </a:p>
          <a:p>
            <a:r>
              <a:rPr lang="sv-SE" sz="1100" b="0" i="0" u="none" strike="noStrike" kern="1200" baseline="0" dirty="0">
                <a:solidFill>
                  <a:schemeClr val="tx1"/>
                </a:solidFill>
                <a:latin typeface="Times New Roman" charset="0"/>
                <a:ea typeface="+mn-ea"/>
                <a:cs typeface="+mn-cs"/>
              </a:rPr>
              <a:t>Förbered något du kan säga för att avsluta samtalet snabbt, eller lägg på direkt. Du behöver inte vara artig.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Logga inte in</a:t>
            </a:r>
          </a:p>
          <a:p>
            <a:r>
              <a:rPr lang="sv-SE" sz="1100" b="0" i="0" u="none" strike="noStrike" kern="1200" baseline="0" dirty="0">
                <a:solidFill>
                  <a:schemeClr val="tx1"/>
                </a:solidFill>
                <a:latin typeface="Times New Roman" charset="0"/>
                <a:ea typeface="+mn-ea"/>
                <a:cs typeface="+mn-cs"/>
              </a:rPr>
              <a:t>Identifiera dig aldrig med bank-id och lämna aldrig ut koder från bankdosa eller till betalkort på uppmaning av någon annan. </a:t>
            </a:r>
          </a:p>
          <a:p>
            <a:r>
              <a:rPr lang="sv-SE" sz="1100" b="0" i="0" u="none" strike="noStrike" kern="1200" baseline="0" dirty="0">
                <a:solidFill>
                  <a:schemeClr val="tx1"/>
                </a:solidFill>
                <a:latin typeface="Times New Roman" charset="0"/>
                <a:ea typeface="+mn-ea"/>
                <a:cs typeface="+mn-cs"/>
              </a:rPr>
              <a:t>Seriösa företag, organisationer och myndigheter tar aldrig kontakt och ber dig logga in eller lämna ut personliga uppgifter på det sättet.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Lita inte på den som ringer</a:t>
            </a:r>
          </a:p>
          <a:p>
            <a:r>
              <a:rPr lang="sv-SE" sz="1100" b="0" i="0" u="none" strike="noStrike" kern="1200" baseline="0" dirty="0">
                <a:solidFill>
                  <a:schemeClr val="tx1"/>
                </a:solidFill>
                <a:latin typeface="Times New Roman" charset="0"/>
                <a:ea typeface="+mn-ea"/>
                <a:cs typeface="+mn-cs"/>
              </a:rPr>
              <a:t>Bedragaren kan försöka stressa dig genom att säga att du är på väg att förlora pengar eller att någon anhörig har råkat illa ut. </a:t>
            </a:r>
          </a:p>
          <a:p>
            <a:r>
              <a:rPr lang="sv-SE" sz="1100" b="0" i="0" u="none" strike="noStrike" kern="1200" baseline="0" dirty="0">
                <a:solidFill>
                  <a:schemeClr val="tx1"/>
                </a:solidFill>
                <a:latin typeface="Times New Roman" charset="0"/>
                <a:ea typeface="+mn-ea"/>
                <a:cs typeface="+mn-cs"/>
              </a:rPr>
              <a:t>Lita inte på personen som ringer även om den verkar trovärdig och har personlig information om dig.</a:t>
            </a:r>
            <a:endParaRPr lang="sv-SE" b="0" dirty="0"/>
          </a:p>
        </p:txBody>
      </p:sp>
    </p:spTree>
    <p:extLst>
      <p:ext uri="{BB962C8B-B14F-4D97-AF65-F5344CB8AC3E}">
        <p14:creationId xmlns:p14="http://schemas.microsoft.com/office/powerpoint/2010/main" val="74668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sv-SE"/>
              <a:t>Klicka på ikonen för att lägga till en bild</a:t>
            </a:r>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413760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bakgrund polislogotyp">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D7F30-A8E5-428C-AA21-119FF4DB5826}"/>
              </a:ext>
            </a:extLst>
          </p:cNvPr>
          <p:cNvSpPr/>
          <p:nvPr userDrawn="1"/>
        </p:nvSpPr>
        <p:spPr bwMode="auto">
          <a:xfrm>
            <a:off x="-18000" y="-18000"/>
            <a:ext cx="9180000" cy="5733000"/>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ndParaRPr>
          </a:p>
        </p:txBody>
      </p:sp>
      <p:pic>
        <p:nvPicPr>
          <p:cNvPr id="6" name="Bildobjekt 5">
            <a:extLst>
              <a:ext uri="{FF2B5EF4-FFF2-40B4-BE49-F238E27FC236}">
                <a16:creationId xmlns:a16="http://schemas.microsoft.com/office/drawing/2014/main" id="{0AB316FA-E845-4AEF-BB27-91A57BBF7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265212"/>
            <a:ext cx="512570" cy="720000"/>
          </a:xfrm>
          <a:prstGeom prst="rect">
            <a:avLst/>
          </a:prstGeom>
        </p:spPr>
      </p:pic>
      <p:sp>
        <p:nvSpPr>
          <p:cNvPr id="5" name="Rectangle 8">
            <a:extLst>
              <a:ext uri="{FF2B5EF4-FFF2-40B4-BE49-F238E27FC236}">
                <a16:creationId xmlns:a16="http://schemas.microsoft.com/office/drawing/2014/main" id="{E1F2C01A-202A-4F0C-B25C-897896A6D32A}"/>
              </a:ext>
            </a:extLst>
          </p:cNvPr>
          <p:cNvSpPr>
            <a:spLocks noChangeArrowheads="1"/>
          </p:cNvSpPr>
          <p:nvPr userDrawn="1"/>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Tree>
    <p:extLst>
      <p:ext uri="{BB962C8B-B14F-4D97-AF65-F5344CB8AC3E}">
        <p14:creationId xmlns:p14="http://schemas.microsoft.com/office/powerpoint/2010/main" val="6022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Redigera format för bakgrundstext</a:t>
            </a:r>
          </a:p>
        </p:txBody>
      </p:sp>
    </p:spTree>
    <p:extLst>
      <p:ext uri="{BB962C8B-B14F-4D97-AF65-F5344CB8AC3E}">
        <p14:creationId xmlns:p14="http://schemas.microsoft.com/office/powerpoint/2010/main" val="27129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85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55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mall för rubrikformat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35217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a:t>Nivå ett</a:t>
            </a:r>
          </a:p>
          <a:p>
            <a:pPr lvl="1"/>
            <a:r>
              <a:rPr lang="sv-SE"/>
              <a:t>Nivå två</a:t>
            </a:r>
          </a:p>
          <a:p>
            <a:pPr lvl="2"/>
            <a:r>
              <a:rPr lang="sv-SE"/>
              <a:t>Nivå tre</a:t>
            </a:r>
          </a:p>
          <a:p>
            <a:pPr lvl="4"/>
            <a:endParaRPr lang="sv-SE"/>
          </a:p>
        </p:txBody>
      </p:sp>
      <p:sp>
        <p:nvSpPr>
          <p:cNvPr id="1032" name="Rectangle 8"/>
          <p:cNvSpPr>
            <a:spLocks noChangeArrowheads="1"/>
          </p:cNvSpPr>
          <p:nvPr/>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dirty="0"/>
              <a:t> </a:t>
            </a:r>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userDrawn="1"/>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r>
              <a:rPr lang="sv-SE" sz="1000" dirty="0">
                <a:latin typeface="Times New Roman" pitchFamily="18" charset="0"/>
                <a:cs typeface="Times New Roman" pitchFamily="18" charset="0"/>
              </a:rPr>
              <a:t>2024-02-06</a:t>
            </a:r>
          </a:p>
        </p:txBody>
      </p:sp>
      <p:pic>
        <p:nvPicPr>
          <p:cNvPr id="11" name="Bildobjekt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
        <p:nvSpPr>
          <p:cNvPr id="2" name="Und_kort_ovan_linje">
            <a:extLst>
              <a:ext uri="{FF2B5EF4-FFF2-40B4-BE49-F238E27FC236}">
                <a16:creationId xmlns:a16="http://schemas.microsoft.com/office/drawing/2014/main" id="{8DC99661-66FD-3DFE-0A1B-A2CDDF069027}"/>
              </a:ext>
            </a:extLst>
          </p:cNvPr>
          <p:cNvSpPr txBox="1"/>
          <p:nvPr userDrawn="1"/>
        </p:nvSpPr>
        <p:spPr>
          <a:xfrm>
            <a:off x="2148472" y="5094000"/>
            <a:ext cx="6328697" cy="246221"/>
          </a:xfrm>
          <a:prstGeom prst="rect">
            <a:avLst/>
          </a:prstGeom>
          <a:noFill/>
        </p:spPr>
        <p:txBody>
          <a:bodyPr wrap="square" rtlCol="0">
            <a:spAutoFit/>
          </a:bodyPr>
          <a:lstStyle/>
          <a:p>
            <a:pPr algn="r"/>
            <a:r>
              <a:rPr lang="sv-SE" sz="1000" b="0" dirty="0">
                <a:solidFill>
                  <a:schemeClr val="tx1"/>
                </a:solidFill>
                <a:latin typeface="Times New Roman" panose="02020603050405020304" pitchFamily="18" charset="0"/>
                <a:cs typeface="Times New Roman" panose="02020603050405020304" pitchFamily="18" charset="0"/>
              </a:rPr>
              <a:t>Informationsklass Öppen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rtl="0" eaLnBrk="1" fontAlgn="base" hangingPunct="1">
        <a:spcBef>
          <a:spcPct val="0"/>
        </a:spcBef>
        <a:spcAft>
          <a:spcPct val="0"/>
        </a:spcAft>
        <a:defRPr sz="2800" b="1">
          <a:solidFill>
            <a:srgbClr val="165A9B"/>
          </a:solidFill>
          <a:latin typeface="+mj-lt"/>
          <a:ea typeface="+mj-ea"/>
          <a:cs typeface="+mj-cs"/>
        </a:defRPr>
      </a:lvl1pPr>
      <a:lvl2pPr algn="l" rtl="0" eaLnBrk="1" fontAlgn="base" hangingPunct="1">
        <a:spcBef>
          <a:spcPct val="0"/>
        </a:spcBef>
        <a:spcAft>
          <a:spcPct val="0"/>
        </a:spcAft>
        <a:defRPr sz="2800" b="1">
          <a:solidFill>
            <a:srgbClr val="1862A8"/>
          </a:solidFill>
          <a:latin typeface="Arial" charset="0"/>
        </a:defRPr>
      </a:lvl2pPr>
      <a:lvl3pPr algn="l" rtl="0" eaLnBrk="1" fontAlgn="base" hangingPunct="1">
        <a:spcBef>
          <a:spcPct val="0"/>
        </a:spcBef>
        <a:spcAft>
          <a:spcPct val="0"/>
        </a:spcAft>
        <a:defRPr sz="2800" b="1">
          <a:solidFill>
            <a:srgbClr val="1862A8"/>
          </a:solidFill>
          <a:latin typeface="Arial" charset="0"/>
        </a:defRPr>
      </a:lvl3pPr>
      <a:lvl4pPr algn="l" rtl="0" eaLnBrk="1" fontAlgn="base" hangingPunct="1">
        <a:spcBef>
          <a:spcPct val="0"/>
        </a:spcBef>
        <a:spcAft>
          <a:spcPct val="0"/>
        </a:spcAft>
        <a:defRPr sz="2800" b="1">
          <a:solidFill>
            <a:srgbClr val="1862A8"/>
          </a:solidFill>
          <a:latin typeface="Arial" charset="0"/>
        </a:defRPr>
      </a:lvl4pPr>
      <a:lvl5pPr algn="l" rtl="0" eaLnBrk="1" fontAlgn="base" hangingPunct="1">
        <a:spcBef>
          <a:spcPct val="0"/>
        </a:spcBef>
        <a:spcAft>
          <a:spcPct val="0"/>
        </a:spcAft>
        <a:defRPr sz="2800" b="1">
          <a:solidFill>
            <a:srgbClr val="1862A8"/>
          </a:solidFill>
          <a:latin typeface="Arial" charset="0"/>
        </a:defRPr>
      </a:lvl5pPr>
      <a:lvl6pPr marL="405216" algn="l" rtl="0" eaLnBrk="1" fontAlgn="base" hangingPunct="1">
        <a:spcBef>
          <a:spcPct val="0"/>
        </a:spcBef>
        <a:spcAft>
          <a:spcPct val="0"/>
        </a:spcAft>
        <a:defRPr sz="2800" b="1">
          <a:solidFill>
            <a:srgbClr val="1862A8"/>
          </a:solidFill>
          <a:latin typeface="Arial" charset="0"/>
        </a:defRPr>
      </a:lvl6pPr>
      <a:lvl7pPr marL="810433" algn="l" rtl="0" eaLnBrk="1" fontAlgn="base" hangingPunct="1">
        <a:spcBef>
          <a:spcPct val="0"/>
        </a:spcBef>
        <a:spcAft>
          <a:spcPct val="0"/>
        </a:spcAft>
        <a:defRPr sz="2800" b="1">
          <a:solidFill>
            <a:srgbClr val="1862A8"/>
          </a:solidFill>
          <a:latin typeface="Arial" charset="0"/>
        </a:defRPr>
      </a:lvl7pPr>
      <a:lvl8pPr marL="1215649" algn="l" rtl="0" eaLnBrk="1" fontAlgn="base" hangingPunct="1">
        <a:spcBef>
          <a:spcPct val="0"/>
        </a:spcBef>
        <a:spcAft>
          <a:spcPct val="0"/>
        </a:spcAft>
        <a:defRPr sz="2800" b="1">
          <a:solidFill>
            <a:srgbClr val="1862A8"/>
          </a:solidFill>
          <a:latin typeface="Arial" charset="0"/>
        </a:defRPr>
      </a:lvl8pPr>
      <a:lvl9pPr marL="1620865" algn="l" rtl="0" eaLnBrk="1" fontAlgn="base" hangingPunct="1">
        <a:spcBef>
          <a:spcPct val="0"/>
        </a:spcBef>
        <a:spcAft>
          <a:spcPct val="0"/>
        </a:spcAft>
        <a:defRPr sz="2800" b="1">
          <a:solidFill>
            <a:srgbClr val="1862A8"/>
          </a:solidFill>
          <a:latin typeface="Arial" charset="0"/>
        </a:defRPr>
      </a:lvl9pPr>
    </p:titleStyle>
    <p:bodyStyle>
      <a:lvl1pPr marL="168840" indent="-168840" algn="l" rtl="0" eaLnBrk="1" fontAlgn="base" hangingPunct="1">
        <a:spcBef>
          <a:spcPct val="20000"/>
        </a:spcBef>
        <a:spcAft>
          <a:spcPct val="0"/>
        </a:spcAft>
        <a:buSzPct val="100000"/>
        <a:buChar char="•"/>
        <a:defRPr sz="2100">
          <a:solidFill>
            <a:schemeClr val="tx1"/>
          </a:solidFill>
          <a:latin typeface="+mn-lt"/>
          <a:ea typeface="+mn-ea"/>
          <a:cs typeface="+mn-cs"/>
        </a:defRPr>
      </a:lvl1pPr>
      <a:lvl2pPr marL="590941" indent="-168840" algn="l" rtl="0" eaLnBrk="1" fontAlgn="base" hangingPunct="1">
        <a:spcBef>
          <a:spcPct val="20000"/>
        </a:spcBef>
        <a:spcAft>
          <a:spcPct val="0"/>
        </a:spcAft>
        <a:buSzPct val="100000"/>
        <a:buChar char="–"/>
        <a:defRPr sz="1800">
          <a:solidFill>
            <a:srgbClr val="4D4D4D"/>
          </a:solidFill>
          <a:latin typeface="+mn-lt"/>
        </a:defRPr>
      </a:lvl2pPr>
      <a:lvl3pPr marL="1046809" indent="-202608" algn="l" rtl="0" eaLnBrk="1" fontAlgn="base" hangingPunct="1">
        <a:spcBef>
          <a:spcPct val="20000"/>
        </a:spcBef>
        <a:spcAft>
          <a:spcPct val="0"/>
        </a:spcAft>
        <a:buSzPct val="100000"/>
        <a:buChar char="•"/>
        <a:defRPr sz="1400">
          <a:solidFill>
            <a:srgbClr val="4D4D4D"/>
          </a:solidFill>
          <a:latin typeface="+mn-lt"/>
        </a:defRPr>
      </a:lvl3pPr>
      <a:lvl4pPr marL="1418257" indent="-202608" algn="l" rtl="0" eaLnBrk="1" fontAlgn="base" hangingPunct="1">
        <a:spcBef>
          <a:spcPct val="20000"/>
        </a:spcBef>
        <a:spcAft>
          <a:spcPct val="0"/>
        </a:spcAft>
        <a:buSzPct val="100000"/>
        <a:buChar char="–"/>
        <a:defRPr sz="1200">
          <a:solidFill>
            <a:schemeClr val="tx1"/>
          </a:solidFill>
          <a:latin typeface="+mn-lt"/>
        </a:defRPr>
      </a:lvl4pPr>
      <a:lvl5pPr marL="1823474" indent="-202608" algn="l" rtl="0" eaLnBrk="1" fontAlgn="base" hangingPunct="1">
        <a:spcBef>
          <a:spcPct val="20000"/>
        </a:spcBef>
        <a:spcAft>
          <a:spcPct val="0"/>
        </a:spcAft>
        <a:buSzPct val="100000"/>
        <a:buChar char="»"/>
        <a:defRPr sz="1200">
          <a:solidFill>
            <a:schemeClr val="tx1"/>
          </a:solidFill>
          <a:latin typeface="+mn-lt"/>
        </a:defRPr>
      </a:lvl5pPr>
      <a:lvl6pPr marL="2228690" indent="-202608" algn="l" rtl="0" eaLnBrk="1" fontAlgn="base" hangingPunct="1">
        <a:spcBef>
          <a:spcPct val="20000"/>
        </a:spcBef>
        <a:spcAft>
          <a:spcPct val="0"/>
        </a:spcAft>
        <a:buSzPct val="100000"/>
        <a:buChar char="»"/>
        <a:defRPr sz="1200">
          <a:solidFill>
            <a:schemeClr val="tx1"/>
          </a:solidFill>
          <a:latin typeface="+mn-lt"/>
        </a:defRPr>
      </a:lvl6pPr>
      <a:lvl7pPr marL="2633906" indent="-202608" algn="l" rtl="0" eaLnBrk="1" fontAlgn="base" hangingPunct="1">
        <a:spcBef>
          <a:spcPct val="20000"/>
        </a:spcBef>
        <a:spcAft>
          <a:spcPct val="0"/>
        </a:spcAft>
        <a:buSzPct val="100000"/>
        <a:buChar char="»"/>
        <a:defRPr sz="1200">
          <a:solidFill>
            <a:schemeClr val="tx1"/>
          </a:solidFill>
          <a:latin typeface="+mn-lt"/>
        </a:defRPr>
      </a:lvl7pPr>
      <a:lvl8pPr marL="3039123" indent="-202608" algn="l" rtl="0" eaLnBrk="1" fontAlgn="base" hangingPunct="1">
        <a:spcBef>
          <a:spcPct val="20000"/>
        </a:spcBef>
        <a:spcAft>
          <a:spcPct val="0"/>
        </a:spcAft>
        <a:buSzPct val="100000"/>
        <a:buChar char="»"/>
        <a:defRPr sz="1200">
          <a:solidFill>
            <a:schemeClr val="tx1"/>
          </a:solidFill>
          <a:latin typeface="+mn-lt"/>
        </a:defRPr>
      </a:lvl8pPr>
      <a:lvl9pPr marL="3444339" indent="-202608" algn="l" rtl="0" eaLnBrk="1" fontAlgn="base" hangingPunct="1">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Platshållare för text 1"/>
          <p:cNvSpPr>
            <a:spLocks/>
          </p:cNvSpPr>
          <p:nvPr/>
        </p:nvSpPr>
        <p:spPr bwMode="auto">
          <a:xfrm>
            <a:off x="633046" y="2103321"/>
            <a:ext cx="7174523"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rgbClr val="9B9B9B"/>
                </a:solidFill>
              </a:rPr>
              <a:t>2024, Telefonbedrägeri med hembesök</a:t>
            </a:r>
          </a:p>
        </p:txBody>
      </p:sp>
      <p:sp>
        <p:nvSpPr>
          <p:cNvPr id="30729" name="Platshållare för text 1"/>
          <p:cNvSpPr>
            <a:spLocks/>
          </p:cNvSpPr>
          <p:nvPr/>
        </p:nvSpPr>
        <p:spPr bwMode="auto">
          <a:xfrm>
            <a:off x="633046" y="1043918"/>
            <a:ext cx="6963508" cy="1060979"/>
          </a:xfrm>
          <a:prstGeom prst="rect">
            <a:avLst/>
          </a:prstGeom>
          <a:noFill/>
          <a:ln>
            <a:noFill/>
          </a:ln>
          <a:extLst>
            <a:ext uri="{909E8E84-426E-40DD-AFC4-6F175D3DCCD1}">
              <a14:hiddenFill xmlns:a14="http://schemas.microsoft.com/office/drawing/2010/main">
                <a:solidFill>
                  <a:srgbClr val="1862A8"/>
                </a:solidFill>
              </a14:hiddenFill>
            </a:ext>
            <a:ext uri="{91240B29-F687-4F45-9708-019B960494DF}">
              <a14:hiddenLine xmlns:a14="http://schemas.microsoft.com/office/drawing/2010/main" w="9525">
                <a:solidFill>
                  <a:srgbClr val="1862A8"/>
                </a:solidFill>
                <a:miter lim="800000"/>
                <a:headEnd/>
                <a:tailEnd/>
              </a14:hiddenLine>
            </a:ext>
          </a:extLst>
        </p:spPr>
        <p:txBody>
          <a:bodyPr lIns="15953" tIns="31907" rIns="15953" bIns="31907" anchor="b"/>
          <a:lstStyle/>
          <a:p>
            <a:pPr defTabSz="405216" eaLnBrk="1" hangingPunct="1">
              <a:lnSpc>
                <a:spcPts val="3102"/>
              </a:lnSpc>
            </a:pPr>
            <a:r>
              <a:rPr lang="sv-SE" sz="3500" b="1" dirty="0">
                <a:solidFill>
                  <a:srgbClr val="165A9B"/>
                </a:solidFill>
              </a:rPr>
              <a:t>Film Bedrägeriet</a:t>
            </a:r>
          </a:p>
        </p:txBody>
      </p:sp>
      <p:sp>
        <p:nvSpPr>
          <p:cNvPr id="30727" name="Blue_line"/>
          <p:cNvSpPr>
            <a:spLocks noChangeShapeType="1"/>
          </p:cNvSpPr>
          <p:nvPr/>
        </p:nvSpPr>
        <p:spPr bwMode="auto">
          <a:xfrm>
            <a:off x="0" y="2862000"/>
            <a:ext cx="9144000" cy="0"/>
          </a:xfrm>
          <a:prstGeom prst="line">
            <a:avLst/>
          </a:prstGeom>
          <a:noFill/>
          <a:ln w="2032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pic>
        <p:nvPicPr>
          <p:cNvPr id="7" name="Pol_bild_FS">
            <a:extLst>
              <a:ext uri="{FF2B5EF4-FFF2-40B4-BE49-F238E27FC236}">
                <a16:creationId xmlns:a16="http://schemas.microsoft.com/office/drawing/2014/main" id="{EBF591C1-8267-48D2-A8D0-F347AD5327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2959100"/>
            <a:ext cx="9144000" cy="2794000"/>
          </a:xfrm>
          <a:prstGeom prst="rect">
            <a:avLst/>
          </a:prstGeom>
        </p:spPr>
      </p:pic>
      <p:sp>
        <p:nvSpPr>
          <p:cNvPr id="4" name="Infoklass_rubrik">
            <a:extLst>
              <a:ext uri="{FF2B5EF4-FFF2-40B4-BE49-F238E27FC236}">
                <a16:creationId xmlns:a16="http://schemas.microsoft.com/office/drawing/2014/main" id="{6749D638-2F40-9A29-A8AD-653FEA360E78}"/>
              </a:ext>
            </a:extLst>
          </p:cNvPr>
          <p:cNvSpPr txBox="1">
            <a:spLocks noChangeArrowheads="1"/>
          </p:cNvSpPr>
          <p:nvPr/>
        </p:nvSpPr>
        <p:spPr bwMode="auto">
          <a:xfrm>
            <a:off x="633046" y="193204"/>
            <a:ext cx="4443009" cy="243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sv-SE" altLang="sv-SE" sz="1100" dirty="0">
                <a:solidFill>
                  <a:schemeClr val="tx1">
                    <a:lumMod val="50000"/>
                    <a:lumOff val="50000"/>
                  </a:schemeClr>
                </a:solidFill>
                <a:latin typeface="Arial" pitchFamily="34" charset="0"/>
                <a:cs typeface="Arial" pitchFamily="34" charset="0"/>
              </a:rPr>
              <a:t>Informationsklass Öppen</a:t>
            </a:r>
            <a:endParaRPr kumimoji="0" lang="sv-SE" altLang="sv-SE" sz="1100" u="none" strike="noStrike" cap="none" normalizeH="0" dirty="0">
              <a:ln>
                <a:noFill/>
              </a:ln>
              <a:solidFill>
                <a:schemeClr val="tx1">
                  <a:lumMod val="50000"/>
                  <a:lumOff val="50000"/>
                </a:schemeClr>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sv-SE" altLang="sv-SE" sz="1300" b="1" dirty="0">
              <a:solidFill>
                <a:schemeClr val="tx1">
                  <a:lumMod val="50000"/>
                  <a:lumOff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BABB45-8349-40ED-A1F1-49B0A5D063A0}"/>
              </a:ext>
            </a:extLst>
          </p:cNvPr>
          <p:cNvSpPr>
            <a:spLocks noGrp="1"/>
          </p:cNvSpPr>
          <p:nvPr>
            <p:ph type="title"/>
          </p:nvPr>
        </p:nvSpPr>
        <p:spPr/>
        <p:txBody>
          <a:bodyPr/>
          <a:lstStyle/>
          <a:p>
            <a:r>
              <a:rPr lang="sv-SE" dirty="0"/>
              <a:t>Diskussionsfrågor</a:t>
            </a:r>
          </a:p>
        </p:txBody>
      </p:sp>
      <p:sp>
        <p:nvSpPr>
          <p:cNvPr id="3" name="Platshållare för innehåll 2">
            <a:extLst>
              <a:ext uri="{FF2B5EF4-FFF2-40B4-BE49-F238E27FC236}">
                <a16:creationId xmlns:a16="http://schemas.microsoft.com/office/drawing/2014/main" id="{B78C9027-6E69-428B-9732-42A3CF5E665F}"/>
              </a:ext>
            </a:extLst>
          </p:cNvPr>
          <p:cNvSpPr>
            <a:spLocks noGrp="1"/>
          </p:cNvSpPr>
          <p:nvPr>
            <p:ph idx="1"/>
          </p:nvPr>
        </p:nvSpPr>
        <p:spPr/>
        <p:txBody>
          <a:bodyPr/>
          <a:lstStyle/>
          <a:p>
            <a:r>
              <a:rPr lang="sv-SE" sz="2400" dirty="0"/>
              <a:t>Vilka känslor väcker filmen hos dig/er?</a:t>
            </a:r>
          </a:p>
          <a:p>
            <a:endParaRPr lang="sv-SE" sz="2400" dirty="0"/>
          </a:p>
          <a:p>
            <a:r>
              <a:rPr lang="sv-SE" sz="2400" dirty="0"/>
              <a:t>Vad är det som gör att en person kan lämna ut sitt bank-id, lämna ut värdeföremål, guld och smycken till en helt främmande människa?</a:t>
            </a:r>
          </a:p>
          <a:p>
            <a:endParaRPr lang="sv-SE" sz="2400" dirty="0"/>
          </a:p>
          <a:p>
            <a:r>
              <a:rPr lang="sv-SE" sz="2400" dirty="0"/>
              <a:t>Hur ska man agera när man får ett sådant här samtal?</a:t>
            </a:r>
          </a:p>
        </p:txBody>
      </p:sp>
    </p:spTree>
    <p:extLst>
      <p:ext uri="{BB962C8B-B14F-4D97-AF65-F5344CB8AC3E}">
        <p14:creationId xmlns:p14="http://schemas.microsoft.com/office/powerpoint/2010/main" val="33239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0CD2122A-F427-47F3-B5D8-90DF94BD0A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851920" y="769268"/>
            <a:ext cx="5102798" cy="373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a:extLst>
              <a:ext uri="{FF2B5EF4-FFF2-40B4-BE49-F238E27FC236}">
                <a16:creationId xmlns:a16="http://schemas.microsoft.com/office/drawing/2014/main" id="{95A6ED75-E025-4FDC-BDAB-9E9C72072C3C}"/>
              </a:ext>
            </a:extLst>
          </p:cNvPr>
          <p:cNvSpPr txBox="1"/>
          <p:nvPr/>
        </p:nvSpPr>
        <p:spPr>
          <a:xfrm>
            <a:off x="395536" y="1129308"/>
            <a:ext cx="3456384" cy="2677656"/>
          </a:xfrm>
          <a:prstGeom prst="rect">
            <a:avLst/>
          </a:prstGeom>
          <a:noFill/>
        </p:spPr>
        <p:txBody>
          <a:bodyPr wrap="square" rtlCol="0">
            <a:spAutoFit/>
          </a:bodyPr>
          <a:lstStyle/>
          <a:p>
            <a:pPr marL="457200" indent="-457200">
              <a:buFont typeface="Wingdings" panose="05000000000000000000" pitchFamily="2" charset="2"/>
              <a:buChar char="ü"/>
            </a:pPr>
            <a:r>
              <a:rPr lang="sv-SE" sz="2800" b="1" dirty="0"/>
              <a:t>Lägg på luren</a:t>
            </a:r>
          </a:p>
          <a:p>
            <a:endParaRPr lang="sv-SE" sz="2800" b="1" dirty="0"/>
          </a:p>
          <a:p>
            <a:pPr marL="457200" indent="-457200">
              <a:buFont typeface="Wingdings" panose="05000000000000000000" pitchFamily="2" charset="2"/>
              <a:buChar char="ü"/>
            </a:pPr>
            <a:r>
              <a:rPr lang="sv-SE" sz="2800" b="1" dirty="0"/>
              <a:t>Logga inte in</a:t>
            </a:r>
          </a:p>
          <a:p>
            <a:endParaRPr lang="sv-SE" sz="2800" b="1" dirty="0"/>
          </a:p>
          <a:p>
            <a:pPr marL="457200" indent="-457200">
              <a:buFont typeface="Wingdings" panose="05000000000000000000" pitchFamily="2" charset="2"/>
              <a:buChar char="ü"/>
            </a:pPr>
            <a:r>
              <a:rPr lang="sv-SE" sz="2800" b="1" dirty="0"/>
              <a:t>Lita inte på den som ringer</a:t>
            </a:r>
          </a:p>
        </p:txBody>
      </p:sp>
    </p:spTree>
    <p:extLst>
      <p:ext uri="{BB962C8B-B14F-4D97-AF65-F5344CB8AC3E}">
        <p14:creationId xmlns:p14="http://schemas.microsoft.com/office/powerpoint/2010/main" val="2131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v-SE" dirty="0">
                <a:ea typeface="Open Sans" panose="020B0606030504020204" pitchFamily="34" charset="0"/>
                <a:cs typeface="Open Sans" panose="020B0606030504020204" pitchFamily="34" charset="0"/>
              </a:rPr>
              <a:t>Dagens agenda</a:t>
            </a:r>
          </a:p>
        </p:txBody>
      </p:sp>
      <p:sp>
        <p:nvSpPr>
          <p:cNvPr id="2" name="Vikt hörn 1"/>
          <p:cNvSpPr/>
          <p:nvPr/>
        </p:nvSpPr>
        <p:spPr bwMode="auto">
          <a:xfrm>
            <a:off x="783271" y="1357333"/>
            <a:ext cx="7311582" cy="3420380"/>
          </a:xfrm>
          <a:prstGeom prst="foldedCorner">
            <a:avLst/>
          </a:prstGeom>
          <a:solidFill>
            <a:schemeClr val="tx2">
              <a:lumMod val="10000"/>
              <a:lumOff val="90000"/>
            </a:schemeClr>
          </a:solidFill>
          <a:ln w="12699" cap="flat" cmpd="sng" algn="ctr">
            <a:solidFill>
              <a:schemeClr val="tx1"/>
            </a:solidFill>
            <a:prstDash val="solid"/>
            <a:round/>
            <a:headEnd type="none" w="med" len="med"/>
            <a:tailEnd type="none" w="med" len="med"/>
          </a:ln>
          <a:effectLst/>
          <a:extLst/>
        </p:spPr>
        <p:txBody>
          <a:bodyPr vert="horz" wrap="square" lIns="81043" tIns="40522" rIns="81043" bIns="40522" numCol="1" rtlCol="0" anchor="t" anchorCtr="0" compatLnSpc="1">
            <a:prstTxWarp prst="textNoShape">
              <a:avLst/>
            </a:prstTxWarp>
          </a:bodyPr>
          <a:lstStyle/>
          <a:p>
            <a:pPr defTabSz="810433"/>
            <a:endParaRPr lang="sv-SE"/>
          </a:p>
        </p:txBody>
      </p:sp>
      <p:sp>
        <p:nvSpPr>
          <p:cNvPr id="34819" name="Rectangle 3"/>
          <p:cNvSpPr>
            <a:spLocks noGrp="1" noChangeArrowheads="1"/>
          </p:cNvSpPr>
          <p:nvPr>
            <p:ph type="body" idx="1"/>
          </p:nvPr>
        </p:nvSpPr>
        <p:spPr>
          <a:xfrm>
            <a:off x="916209" y="1537353"/>
            <a:ext cx="6793248" cy="2160240"/>
          </a:xfrm>
        </p:spPr>
        <p:txBody>
          <a:bodyPr/>
          <a:lstStyle/>
          <a:p>
            <a:pPr>
              <a:lnSpc>
                <a:spcPct val="150000"/>
              </a:lnSpc>
            </a:pPr>
            <a:r>
              <a:rPr lang="sv-SE" dirty="0"/>
              <a:t>Bakgrund om bedrägerier</a:t>
            </a:r>
          </a:p>
          <a:p>
            <a:pPr>
              <a:lnSpc>
                <a:spcPct val="150000"/>
              </a:lnSpc>
            </a:pPr>
            <a:r>
              <a:rPr lang="sv-SE" dirty="0"/>
              <a:t>Introduktion till filmen</a:t>
            </a:r>
          </a:p>
          <a:p>
            <a:pPr>
              <a:lnSpc>
                <a:spcPct val="150000"/>
              </a:lnSpc>
            </a:pPr>
            <a:r>
              <a:rPr lang="sv-SE" dirty="0"/>
              <a:t>Filmvisning</a:t>
            </a:r>
          </a:p>
          <a:p>
            <a:pPr>
              <a:lnSpc>
                <a:spcPct val="150000"/>
              </a:lnSpc>
            </a:pPr>
            <a:r>
              <a:rPr lang="sv-SE" dirty="0"/>
              <a:t>Diskussion om vad vi sett</a:t>
            </a:r>
          </a:p>
          <a:p>
            <a:pPr>
              <a:lnSpc>
                <a:spcPct val="150000"/>
              </a:lnSpc>
            </a:pPr>
            <a:r>
              <a:rPr lang="sv-SE" dirty="0"/>
              <a:t>Avslutning</a:t>
            </a:r>
          </a:p>
        </p:txBody>
      </p:sp>
    </p:spTree>
    <p:extLst>
      <p:ext uri="{BB962C8B-B14F-4D97-AF65-F5344CB8AC3E}">
        <p14:creationId xmlns:p14="http://schemas.microsoft.com/office/powerpoint/2010/main" val="256035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Vad är ett bedrägeri?</a:t>
            </a:r>
          </a:p>
        </p:txBody>
      </p:sp>
      <p:sp>
        <p:nvSpPr>
          <p:cNvPr id="3" name="Platshållare för innehåll 2"/>
          <p:cNvSpPr>
            <a:spLocks noGrp="1"/>
          </p:cNvSpPr>
          <p:nvPr>
            <p:ph idx="1"/>
          </p:nvPr>
        </p:nvSpPr>
        <p:spPr>
          <a:xfrm>
            <a:off x="650334" y="1425567"/>
            <a:ext cx="4137690" cy="3352147"/>
          </a:xfrm>
        </p:spPr>
        <p:txBody>
          <a:bodyPr/>
          <a:lstStyle/>
          <a:p>
            <a:pPr marL="0" indent="0">
              <a:buNone/>
            </a:pPr>
            <a:r>
              <a:rPr lang="sv-SE" dirty="0"/>
              <a:t>En gärningsperson lurar någon att göra något, eller till att avstå från att göra något som denne annars skulle ha gjort. </a:t>
            </a:r>
          </a:p>
          <a:p>
            <a:pPr marL="0" indent="0">
              <a:buNone/>
            </a:pPr>
            <a:endParaRPr lang="sv-SE" sz="600" dirty="0"/>
          </a:p>
          <a:p>
            <a:pPr marL="0" indent="0">
              <a:buNone/>
            </a:pPr>
            <a:r>
              <a:rPr lang="sv-SE" dirty="0"/>
              <a:t>Det medför att gärningspersonen tjänar ekonomiskt på det och det leder till ekonomisk skada för den som blir lurad.</a:t>
            </a:r>
          </a:p>
          <a:p>
            <a:pPr marL="0" indent="0">
              <a:buNone/>
            </a:pPr>
            <a:endParaRPr lang="sv-SE" dirty="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01" y="2485459"/>
            <a:ext cx="3429333" cy="174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Bedrägeribrottens utveckling</a:t>
            </a:r>
          </a:p>
        </p:txBody>
      </p:sp>
      <p:sp>
        <p:nvSpPr>
          <p:cNvPr id="3" name="Platshållare för innehåll 2"/>
          <p:cNvSpPr>
            <a:spLocks noGrp="1"/>
          </p:cNvSpPr>
          <p:nvPr>
            <p:ph sz="half" idx="1"/>
          </p:nvPr>
        </p:nvSpPr>
        <p:spPr>
          <a:xfrm>
            <a:off x="655873" y="1201316"/>
            <a:ext cx="4132151" cy="3600399"/>
          </a:xfrm>
          <a:noFill/>
        </p:spPr>
        <p:txBody>
          <a:bodyPr/>
          <a:lstStyle/>
          <a:p>
            <a:pPr marL="0" indent="0">
              <a:buNone/>
            </a:pPr>
            <a:endParaRPr lang="sv-SE" sz="1000" dirty="0"/>
          </a:p>
          <a:p>
            <a:r>
              <a:rPr lang="sv-SE" sz="2000" dirty="0"/>
              <a:t>2023 anmäldes </a:t>
            </a:r>
            <a:r>
              <a:rPr lang="sv-SE" sz="2000" b="1" dirty="0"/>
              <a:t>235 000* </a:t>
            </a:r>
            <a:r>
              <a:rPr lang="sv-SE" sz="2000" dirty="0"/>
              <a:t>bedrägeribrott i Sverige.</a:t>
            </a:r>
            <a:br>
              <a:rPr lang="sv-SE" sz="2000" dirty="0"/>
            </a:br>
            <a:endParaRPr lang="sv-SE" sz="2000" dirty="0"/>
          </a:p>
          <a:p>
            <a:r>
              <a:rPr lang="sv-SE" sz="2000" dirty="0"/>
              <a:t>I jämförelse med 2022 så ökade anmälda brott med nästan </a:t>
            </a:r>
            <a:r>
              <a:rPr lang="sv-SE" sz="2000" b="1" dirty="0"/>
              <a:t>22 %.</a:t>
            </a:r>
            <a:br>
              <a:rPr lang="sv-SE" sz="2000" b="1" dirty="0"/>
            </a:br>
            <a:endParaRPr lang="sv-SE" sz="2000" b="1" dirty="0"/>
          </a:p>
          <a:p>
            <a:r>
              <a:rPr lang="sv-SE" sz="2000" dirty="0"/>
              <a:t>Anmälda bedrägerier har ökat med 370 % sedan 2005, då det anmäldes ca 50 000 bedrägeribrott. </a:t>
            </a:r>
            <a:br>
              <a:rPr lang="sv-SE" sz="2400" dirty="0"/>
            </a:br>
            <a:endParaRPr lang="sv-SE" sz="1000" dirty="0"/>
          </a:p>
          <a:p>
            <a:pPr marL="0" indent="0">
              <a:buNone/>
            </a:pPr>
            <a:endParaRPr lang="sv-SE" sz="2400" dirty="0"/>
          </a:p>
          <a:p>
            <a:endParaRPr lang="sv-SE" sz="24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4346" y="1561356"/>
            <a:ext cx="3749920" cy="2209501"/>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07549865-3883-4BB6-8576-D4736269235A}"/>
              </a:ext>
            </a:extLst>
          </p:cNvPr>
          <p:cNvSpPr txBox="1"/>
          <p:nvPr/>
        </p:nvSpPr>
        <p:spPr>
          <a:xfrm>
            <a:off x="6374801" y="4801715"/>
            <a:ext cx="2125744" cy="266501"/>
          </a:xfrm>
          <a:prstGeom prst="rect">
            <a:avLst/>
          </a:prstGeom>
          <a:noFill/>
        </p:spPr>
        <p:txBody>
          <a:bodyPr wrap="none" lIns="81043" tIns="40522" rIns="81043" bIns="40522" rtlCol="0">
            <a:spAutoFit/>
          </a:bodyPr>
          <a:lstStyle/>
          <a:p>
            <a:r>
              <a:rPr lang="sv-SE" sz="1200" dirty="0"/>
              <a:t>* Statistik polisen, NBC 2024</a:t>
            </a:r>
          </a:p>
        </p:txBody>
      </p:sp>
    </p:spTree>
    <p:extLst>
      <p:ext uri="{BB962C8B-B14F-4D97-AF65-F5344CB8AC3E}">
        <p14:creationId xmlns:p14="http://schemas.microsoft.com/office/powerpoint/2010/main" val="5163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Anmälda telefonbedrägerier</a:t>
            </a:r>
          </a:p>
        </p:txBody>
      </p:sp>
      <p:sp>
        <p:nvSpPr>
          <p:cNvPr id="3" name="Platshållare för innehåll 2"/>
          <p:cNvSpPr>
            <a:spLocks noGrp="1"/>
          </p:cNvSpPr>
          <p:nvPr>
            <p:ph idx="1"/>
          </p:nvPr>
        </p:nvSpPr>
        <p:spPr>
          <a:xfrm>
            <a:off x="683568" y="1201316"/>
            <a:ext cx="4569738" cy="3760531"/>
          </a:xfrm>
        </p:spPr>
        <p:txBody>
          <a:bodyPr/>
          <a:lstStyle/>
          <a:p>
            <a:r>
              <a:rPr lang="sv-SE" dirty="0"/>
              <a:t>Av det totalt 235 000 anmälda bedrägeribrotten i Sverige 2023 avsåg </a:t>
            </a:r>
            <a:r>
              <a:rPr lang="sv-SE" b="1" dirty="0"/>
              <a:t>29 000 telefonbedrägerier</a:t>
            </a:r>
            <a:r>
              <a:rPr lang="sv-SE" dirty="0"/>
              <a:t>.</a:t>
            </a:r>
          </a:p>
          <a:p>
            <a:endParaRPr lang="sv-SE" sz="1600" dirty="0"/>
          </a:p>
          <a:p>
            <a:r>
              <a:rPr lang="sv-SE" dirty="0"/>
              <a:t>Av dessa så kombinerades telefonbedrägeriet med ett </a:t>
            </a:r>
            <a:r>
              <a:rPr lang="sv-SE" b="1" dirty="0"/>
              <a:t>hembesök hos brottsoffret i </a:t>
            </a:r>
            <a:br>
              <a:rPr lang="sv-SE" dirty="0"/>
            </a:br>
            <a:r>
              <a:rPr lang="sv-SE" b="1" dirty="0"/>
              <a:t>2 300 fall</a:t>
            </a:r>
            <a:r>
              <a:rPr lang="sv-SE" dirty="0"/>
              <a:t>.</a:t>
            </a:r>
          </a:p>
          <a:p>
            <a:endParaRPr lang="sv-SE" sz="1600" dirty="0"/>
          </a:p>
          <a:p>
            <a:r>
              <a:rPr lang="sv-SE" dirty="0"/>
              <a:t>Mycket talar för att </a:t>
            </a:r>
            <a:r>
              <a:rPr lang="sv-SE" b="1" dirty="0"/>
              <a:t>mörkertalet </a:t>
            </a:r>
            <a:r>
              <a:rPr lang="sv-SE" dirty="0"/>
              <a:t>är stort – alla anmäler inte.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5412"/>
            <a:ext cx="34028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167254" y="4961847"/>
            <a:ext cx="2125744" cy="266501"/>
          </a:xfrm>
          <a:prstGeom prst="rect">
            <a:avLst/>
          </a:prstGeom>
          <a:noFill/>
        </p:spPr>
        <p:txBody>
          <a:bodyPr wrap="none" lIns="81043" tIns="40522" rIns="81043" bIns="40522" rtlCol="0">
            <a:spAutoFit/>
          </a:bodyPr>
          <a:lstStyle/>
          <a:p>
            <a:r>
              <a:rPr lang="sv-SE" sz="1200" dirty="0"/>
              <a:t>* Statistik polisen, NBC 2023</a:t>
            </a:r>
          </a:p>
        </p:txBody>
      </p:sp>
    </p:spTree>
    <p:extLst>
      <p:ext uri="{BB962C8B-B14F-4D97-AF65-F5344CB8AC3E}">
        <p14:creationId xmlns:p14="http://schemas.microsoft.com/office/powerpoint/2010/main" val="1708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86BB-DC3B-4182-89C6-785E4A762233}"/>
              </a:ext>
            </a:extLst>
          </p:cNvPr>
          <p:cNvSpPr>
            <a:spLocks noGrp="1"/>
          </p:cNvSpPr>
          <p:nvPr>
            <p:ph type="title"/>
          </p:nvPr>
        </p:nvSpPr>
        <p:spPr/>
        <p:txBody>
          <a:bodyPr/>
          <a:lstStyle/>
          <a:p>
            <a:r>
              <a:rPr lang="sv-SE" dirty="0"/>
              <a:t>Brottsvinsterna av bedrägerier</a:t>
            </a:r>
          </a:p>
        </p:txBody>
      </p:sp>
      <p:sp>
        <p:nvSpPr>
          <p:cNvPr id="3" name="Platshållare för innehåll 2">
            <a:extLst>
              <a:ext uri="{FF2B5EF4-FFF2-40B4-BE49-F238E27FC236}">
                <a16:creationId xmlns:a16="http://schemas.microsoft.com/office/drawing/2014/main" id="{3888CBFB-C01F-4583-9ED6-1F32EC01B4D0}"/>
              </a:ext>
            </a:extLst>
          </p:cNvPr>
          <p:cNvSpPr>
            <a:spLocks noGrp="1"/>
          </p:cNvSpPr>
          <p:nvPr>
            <p:ph idx="1"/>
          </p:nvPr>
        </p:nvSpPr>
        <p:spPr/>
        <p:txBody>
          <a:bodyPr/>
          <a:lstStyle/>
          <a:p>
            <a:pPr marL="0" indent="0">
              <a:buNone/>
            </a:pPr>
            <a:r>
              <a:rPr lang="sv-SE" dirty="0"/>
              <a:t>Brottsvinst är de pengar som </a:t>
            </a:r>
          </a:p>
          <a:p>
            <a:pPr marL="0" indent="0">
              <a:buNone/>
            </a:pPr>
            <a:r>
              <a:rPr lang="sv-SE" dirty="0"/>
              <a:t>bedragarna kommer över vid </a:t>
            </a:r>
          </a:p>
          <a:p>
            <a:pPr marL="0" indent="0">
              <a:buNone/>
            </a:pPr>
            <a:r>
              <a:rPr lang="sv-SE" dirty="0"/>
              <a:t>brotten. </a:t>
            </a:r>
          </a:p>
          <a:p>
            <a:pPr marL="0" indent="0">
              <a:buNone/>
            </a:pPr>
            <a:endParaRPr lang="sv-SE" dirty="0"/>
          </a:p>
          <a:p>
            <a:pPr marL="0" indent="0">
              <a:buNone/>
            </a:pPr>
            <a:endParaRPr lang="sv-SE" dirty="0"/>
          </a:p>
          <a:p>
            <a:pPr marL="0" indent="0">
              <a:buNone/>
            </a:pPr>
            <a:endParaRPr lang="sv-SE" dirty="0"/>
          </a:p>
          <a:p>
            <a:pPr marL="0" indent="0">
              <a:buNone/>
            </a:pPr>
            <a:r>
              <a:rPr lang="sv-SE" dirty="0"/>
              <a:t>För telefonbedrägerierna var brottsvinsterna 708 miljoner kronor 2023, vilket motsvarar 59 miljoner varje månad.</a:t>
            </a:r>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6D292FE7-C90F-4E8C-811B-8395E84ED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17340"/>
            <a:ext cx="3070096" cy="2046731"/>
          </a:xfrm>
          <a:prstGeom prst="rect">
            <a:avLst/>
          </a:prstGeom>
        </p:spPr>
      </p:pic>
    </p:spTree>
    <p:extLst>
      <p:ext uri="{BB962C8B-B14F-4D97-AF65-F5344CB8AC3E}">
        <p14:creationId xmlns:p14="http://schemas.microsoft.com/office/powerpoint/2010/main" val="7896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C30287-0841-48E5-90BA-8BC155A1D4CF}"/>
              </a:ext>
            </a:extLst>
          </p:cNvPr>
          <p:cNvSpPr>
            <a:spLocks noGrp="1"/>
          </p:cNvSpPr>
          <p:nvPr>
            <p:ph type="title"/>
          </p:nvPr>
        </p:nvSpPr>
        <p:spPr/>
        <p:txBody>
          <a:bodyPr/>
          <a:lstStyle/>
          <a:p>
            <a:r>
              <a:rPr lang="sv-SE" dirty="0"/>
              <a:t>Filmen Bedrägeriet</a:t>
            </a:r>
          </a:p>
        </p:txBody>
      </p:sp>
      <p:sp>
        <p:nvSpPr>
          <p:cNvPr id="3" name="Platshållare för innehåll 2">
            <a:extLst>
              <a:ext uri="{FF2B5EF4-FFF2-40B4-BE49-F238E27FC236}">
                <a16:creationId xmlns:a16="http://schemas.microsoft.com/office/drawing/2014/main" id="{74C2D92D-AF92-4D21-BA29-DC0D0202AEA4}"/>
              </a:ext>
            </a:extLst>
          </p:cNvPr>
          <p:cNvSpPr>
            <a:spLocks noGrp="1"/>
          </p:cNvSpPr>
          <p:nvPr>
            <p:ph idx="1"/>
          </p:nvPr>
        </p:nvSpPr>
        <p:spPr/>
        <p:txBody>
          <a:bodyPr/>
          <a:lstStyle/>
          <a:p>
            <a:pPr marL="0" indent="0">
              <a:buNone/>
            </a:pPr>
            <a:r>
              <a:rPr lang="sv-SE" dirty="0"/>
              <a:t>Syftet med filmen är att</a:t>
            </a:r>
            <a:br>
              <a:rPr lang="sv-SE" dirty="0"/>
            </a:br>
            <a:r>
              <a:rPr lang="sv-SE" dirty="0"/>
              <a:t>stärka brottsoffren att stå emot </a:t>
            </a:r>
          </a:p>
          <a:p>
            <a:pPr marL="0" indent="0">
              <a:buNone/>
            </a:pPr>
            <a:r>
              <a:rPr lang="sv-SE" dirty="0"/>
              <a:t>bedrägeriförsöken.</a:t>
            </a:r>
          </a:p>
          <a:p>
            <a:pPr marL="0" indent="0">
              <a:buNone/>
            </a:pPr>
            <a:endParaRPr lang="sv-SE" sz="1200" dirty="0"/>
          </a:p>
          <a:p>
            <a:pPr marL="0" indent="0">
              <a:buNone/>
            </a:pPr>
            <a:r>
              <a:rPr lang="sv-SE" dirty="0"/>
              <a:t>Filmen visar ett skådespel som är baserat på verkligt anmälda brott.  </a:t>
            </a:r>
          </a:p>
          <a:p>
            <a:pPr marL="0" indent="0">
              <a:buNone/>
            </a:pPr>
            <a:endParaRPr lang="sv-SE" sz="1400" dirty="0"/>
          </a:p>
          <a:p>
            <a:pPr marL="0" indent="0">
              <a:buNone/>
            </a:pPr>
            <a:r>
              <a:rPr lang="sv-SE" dirty="0"/>
              <a:t>Vi följer hela händelseförloppet, från första telefonsamtalet till att gärningspersonerna kommer in i brottsoffrets bostad och där ta emot smycken samt en dyr tavla.</a:t>
            </a:r>
          </a:p>
          <a:p>
            <a:pPr marL="0" indent="0">
              <a:buNone/>
            </a:pPr>
            <a:endParaRPr lang="sv-SE" dirty="0"/>
          </a:p>
        </p:txBody>
      </p:sp>
      <p:pic>
        <p:nvPicPr>
          <p:cNvPr id="5" name="Bildobjekt 4">
            <a:extLst>
              <a:ext uri="{FF2B5EF4-FFF2-40B4-BE49-F238E27FC236}">
                <a16:creationId xmlns:a16="http://schemas.microsoft.com/office/drawing/2014/main" id="{F9A277FC-B5DE-42D9-B2FD-7D5E53A8D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09227"/>
            <a:ext cx="3026681" cy="2017787"/>
          </a:xfrm>
          <a:prstGeom prst="rect">
            <a:avLst/>
          </a:prstGeom>
        </p:spPr>
      </p:pic>
    </p:spTree>
    <p:extLst>
      <p:ext uri="{BB962C8B-B14F-4D97-AF65-F5344CB8AC3E}">
        <p14:creationId xmlns:p14="http://schemas.microsoft.com/office/powerpoint/2010/main" val="8232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62C2E-B469-4086-BA4A-CCC0680ABC71}"/>
              </a:ext>
            </a:extLst>
          </p:cNvPr>
          <p:cNvSpPr>
            <a:spLocks noGrp="1"/>
          </p:cNvSpPr>
          <p:nvPr>
            <p:ph type="title"/>
          </p:nvPr>
        </p:nvSpPr>
        <p:spPr/>
        <p:txBody>
          <a:bodyPr/>
          <a:lstStyle/>
          <a:p>
            <a:r>
              <a:rPr lang="sv-SE" dirty="0"/>
              <a:t>Bakgrund till historien</a:t>
            </a:r>
          </a:p>
        </p:txBody>
      </p:sp>
      <p:sp>
        <p:nvSpPr>
          <p:cNvPr id="3" name="Platshållare för innehåll 2">
            <a:extLst>
              <a:ext uri="{FF2B5EF4-FFF2-40B4-BE49-F238E27FC236}">
                <a16:creationId xmlns:a16="http://schemas.microsoft.com/office/drawing/2014/main" id="{493444F1-B9B0-4B3F-8DF8-8791FC48E9C6}"/>
              </a:ext>
            </a:extLst>
          </p:cNvPr>
          <p:cNvSpPr>
            <a:spLocks noGrp="1"/>
          </p:cNvSpPr>
          <p:nvPr>
            <p:ph idx="1"/>
          </p:nvPr>
        </p:nvSpPr>
        <p:spPr/>
        <p:txBody>
          <a:bodyPr/>
          <a:lstStyle/>
          <a:p>
            <a:pPr marL="0" indent="0">
              <a:buNone/>
            </a:pPr>
            <a:r>
              <a:rPr lang="sv-SE" sz="2000" dirty="0"/>
              <a:t>Sven är 83 år, lever ensam i en fyrarumslägenhet i Bromma. För tre år sedan förlorade Sven sin hustru i en hjärtinfarkt. </a:t>
            </a:r>
          </a:p>
          <a:p>
            <a:pPr marL="0" indent="0">
              <a:buNone/>
            </a:pPr>
            <a:r>
              <a:rPr lang="sv-SE" sz="2000" dirty="0"/>
              <a:t>Sven är aktiv i föreningsliv, har gått på datakurser och sköter själv all ekonomi. Han håller sig uppdaterad – läser mycket och följer med i nyhetsprogrammen. </a:t>
            </a:r>
          </a:p>
          <a:p>
            <a:pPr marL="0" indent="0">
              <a:buNone/>
            </a:pPr>
            <a:r>
              <a:rPr lang="sv-SE" sz="2000" dirty="0"/>
              <a:t>När det gäller utvecklingen avseende telefonbedrägerier är Sven noga med att inte svara på okända nummer när det ringer i mobiltelefonen. </a:t>
            </a:r>
          </a:p>
          <a:p>
            <a:pPr marL="0" indent="0">
              <a:buNone/>
            </a:pPr>
            <a:r>
              <a:rPr lang="sv-SE" dirty="0"/>
              <a:t>Det är en vanlig tisdagseftermiddag någonstans i Bromma, utanför Stockholm ……. spelet kan börja        </a:t>
            </a:r>
          </a:p>
          <a:p>
            <a:endParaRPr lang="sv-SE" dirty="0"/>
          </a:p>
        </p:txBody>
      </p:sp>
    </p:spTree>
    <p:extLst>
      <p:ext uri="{BB962C8B-B14F-4D97-AF65-F5344CB8AC3E}">
        <p14:creationId xmlns:p14="http://schemas.microsoft.com/office/powerpoint/2010/main" val="27935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9C6EE9-C790-4BD5-8FD6-B761EE6CBEC1}"/>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455DCDFA-BD0A-4261-971E-2B9B1E22F3B8}"/>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75FB4730-D87F-43EE-8773-EEF672C21D5D}"/>
              </a:ext>
            </a:extLst>
          </p:cNvPr>
          <p:cNvPicPr>
            <a:picLocks noChangeAspect="1"/>
          </p:cNvPicPr>
          <p:nvPr/>
        </p:nvPicPr>
        <p:blipFill>
          <a:blip r:embed="rId3"/>
          <a:stretch>
            <a:fillRect/>
          </a:stretch>
        </p:blipFill>
        <p:spPr>
          <a:xfrm>
            <a:off x="701896" y="49188"/>
            <a:ext cx="7688874" cy="4889500"/>
          </a:xfrm>
          <a:prstGeom prst="rect">
            <a:avLst/>
          </a:prstGeom>
        </p:spPr>
      </p:pic>
      <p:sp>
        <p:nvSpPr>
          <p:cNvPr id="5" name="Rektangel 4">
            <a:extLst>
              <a:ext uri="{FF2B5EF4-FFF2-40B4-BE49-F238E27FC236}">
                <a16:creationId xmlns:a16="http://schemas.microsoft.com/office/drawing/2014/main" id="{A25E97F5-1EE6-4F63-9C12-FECC0A824A8E}"/>
              </a:ext>
            </a:extLst>
          </p:cNvPr>
          <p:cNvSpPr/>
          <p:nvPr/>
        </p:nvSpPr>
        <p:spPr>
          <a:xfrm>
            <a:off x="4139952" y="2704911"/>
            <a:ext cx="4464496" cy="415498"/>
          </a:xfrm>
          <a:prstGeom prst="rect">
            <a:avLst/>
          </a:prstGeom>
        </p:spPr>
        <p:txBody>
          <a:bodyPr wrap="square">
            <a:spAutoFit/>
          </a:bodyPr>
          <a:lstStyle/>
          <a:p>
            <a:r>
              <a:rPr lang="sv-SE" u="sng" dirty="0">
                <a:solidFill>
                  <a:srgbClr val="FFCC33"/>
                </a:solidFill>
              </a:rPr>
              <a:t>Film Bedrägeriet</a:t>
            </a:r>
            <a:endParaRPr lang="sv-SE" dirty="0"/>
          </a:p>
        </p:txBody>
      </p:sp>
    </p:spTree>
    <p:extLst>
      <p:ext uri="{BB962C8B-B14F-4D97-AF65-F5344CB8AC3E}">
        <p14:creationId xmlns:p14="http://schemas.microsoft.com/office/powerpoint/2010/main" val="171408879"/>
      </p:ext>
    </p:extLst>
  </p:cSld>
  <p:clrMapOvr>
    <a:masterClrMapping/>
  </p:clrMapOvr>
</p:sld>
</file>

<file path=ppt/theme/theme1.xml><?xml version="1.0" encoding="utf-8"?>
<a:theme xmlns:a="http://schemas.openxmlformats.org/drawingml/2006/main" name="Office-tema">
  <a:themeElements>
    <a:clrScheme name="Polisen_Color_Scheme">
      <a:dk1>
        <a:srgbClr val="222222"/>
      </a:dk1>
      <a:lt1>
        <a:srgbClr val="FFFFFF"/>
      </a:lt1>
      <a:dk2>
        <a:srgbClr val="082138"/>
      </a:dk2>
      <a:lt2>
        <a:srgbClr val="F7F7F7"/>
      </a:lt2>
      <a:accent1>
        <a:srgbClr val="165A9B"/>
      </a:accent1>
      <a:accent2>
        <a:srgbClr val="FFCC33"/>
      </a:accent2>
      <a:accent3>
        <a:srgbClr val="FF7D00"/>
      </a:accent3>
      <a:accent4>
        <a:srgbClr val="D5D4D4"/>
      </a:accent4>
      <a:accent5>
        <a:srgbClr val="00B9F6"/>
      </a:accent5>
      <a:accent6>
        <a:srgbClr val="9AC601"/>
      </a:accent6>
      <a:hlink>
        <a:srgbClr val="0563C1"/>
      </a:hlink>
      <a:folHlink>
        <a:srgbClr val="954F72"/>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63863855-AAFD-4AD5-A33F-19D2921BADE7}" vid="{1B8B8264-FA01-4B7B-9769-AFE5484A208B}"/>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pol_presentation_l_16_10</Template>
  <TotalTime>0</TotalTime>
  <Words>973</Words>
  <Application>Microsoft Office PowerPoint</Application>
  <PresentationFormat>Bildspel på skärmen (16:10)</PresentationFormat>
  <Paragraphs>100</Paragraphs>
  <Slides>11</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Open Sans</vt:lpstr>
      <vt:lpstr>Times New Roman</vt:lpstr>
      <vt:lpstr>Wingdings</vt:lpstr>
      <vt:lpstr>Office-tema</vt:lpstr>
      <vt:lpstr>PowerPoint-presentation</vt:lpstr>
      <vt:lpstr>Dagens agenda</vt:lpstr>
      <vt:lpstr>Vad är ett bedrägeri?</vt:lpstr>
      <vt:lpstr>Bedrägeribrottens utveckling</vt:lpstr>
      <vt:lpstr>Anmälda telefonbedrägerier</vt:lpstr>
      <vt:lpstr>Brottsvinsterna av bedrägerier</vt:lpstr>
      <vt:lpstr>Filmen Bedrägeriet</vt:lpstr>
      <vt:lpstr>Bakgrund till historien</vt:lpstr>
      <vt:lpstr>PowerPoint-presentation</vt:lpstr>
      <vt:lpstr>Diskussionsfrågor</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Charlotta Mauritzson (Lotta)</dc:creator>
  <cp:lastModifiedBy>Charlotta Mauritzson (Lotta)</cp:lastModifiedBy>
  <cp:revision>13</cp:revision>
  <cp:lastPrinted>2014-10-01T07:36:37Z</cp:lastPrinted>
  <dcterms:created xsi:type="dcterms:W3CDTF">2024-02-06T07:55:59Z</dcterms:created>
  <dcterms:modified xsi:type="dcterms:W3CDTF">2024-02-13T10:06:18Z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Nationella operativa avdelningen</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Språk">
    <vt:lpwstr>3</vt:lpwstr>
  </property>
  <property fmtid="{D5CDD505-2E9C-101B-9397-08002B2CF9AE}" pid="9" name="RP_Format">
    <vt:lpwstr>16_10</vt:lpwstr>
  </property>
  <property fmtid="{D5CDD505-2E9C-101B-9397-08002B2CF9AE}" pid="10" name="RP_Arbetsbok">
    <vt:lpwstr>PMY_Presentation</vt:lpwstr>
  </property>
  <property fmtid="{D5CDD505-2E9C-101B-9397-08002B2CF9AE}" pid="11" name="EK_Datum_Visible">
    <vt:lpwstr>ja</vt:lpwstr>
  </property>
  <property fmtid="{D5CDD505-2E9C-101B-9397-08002B2CF9AE}" pid="12" name="EK_Namn_Visible">
    <vt:lpwstr>nej</vt:lpwstr>
  </property>
  <property fmtid="{D5CDD505-2E9C-101B-9397-08002B2CF9AE}" pid="13" name="EK_Division_Visible">
    <vt:lpwstr>nej</vt:lpwstr>
  </property>
  <property fmtid="{D5CDD505-2E9C-101B-9397-08002B2CF9AE}" pid="14" name="EK_Myndighet_Visible">
    <vt:lpwstr>nej</vt:lpwstr>
  </property>
  <property fmtid="{D5CDD505-2E9C-101B-9397-08002B2CF9AE}" pid="15" name="EK_Namn_H_Visible">
    <vt:lpwstr>ja</vt:lpwstr>
  </property>
  <property fmtid="{D5CDD505-2E9C-101B-9397-08002B2CF9AE}" pid="16" name="EK_Division_H_Visible">
    <vt:lpwstr>nej</vt:lpwstr>
  </property>
  <property fmtid="{D5CDD505-2E9C-101B-9397-08002B2CF9AE}" pid="17" name="EK_Arbenhet_under_logo">
    <vt:lpwstr>nej</vt:lpwstr>
  </property>
  <property fmtid="{D5CDD505-2E9C-101B-9397-08002B2CF9AE}" pid="18" name="EK_Org_under_logo">
    <vt:lpwstr>nej</vt:lpwstr>
  </property>
  <property fmtid="{D5CDD505-2E9C-101B-9397-08002B2CF9AE}" pid="19" name="RP_Stödrubrik">
    <vt:lpwstr/>
  </property>
  <property fmtid="{D5CDD505-2E9C-101B-9397-08002B2CF9AE}" pid="20" name="RP_InkluderaRubrikSida">
    <vt:lpwstr>nej</vt:lpwstr>
  </property>
  <property fmtid="{D5CDD505-2E9C-101B-9397-08002B2CF9AE}" pid="21" name="RP_Datum">
    <vt:lpwstr>2024-02-06</vt:lpwstr>
  </property>
  <property fmtid="{D5CDD505-2E9C-101B-9397-08002B2CF9AE}" pid="22" name="RP_Arbetsenhet">
    <vt:lpwstr>Utredningsenheten</vt:lpwstr>
  </property>
  <property fmtid="{D5CDD505-2E9C-101B-9397-08002B2CF9AE}" pid="23" name="RP_Underenhet">
    <vt:lpwstr>Nationellt bedrägericenter</vt:lpwstr>
  </property>
  <property fmtid="{D5CDD505-2E9C-101B-9397-08002B2CF9AE}" pid="24" name="RP_Namn">
    <vt:lpwstr>Lotta Mauritzson</vt:lpwstr>
  </property>
  <property fmtid="{D5CDD505-2E9C-101B-9397-08002B2CF9AE}" pid="25" name="RP_Myndighet">
    <vt:lpwstr>Nationella operativa avdelningen</vt:lpwstr>
  </property>
  <property fmtid="{D5CDD505-2E9C-101B-9397-08002B2CF9AE}" pid="26" name="RP_Bokstav">
    <vt:lpwstr>NOA</vt:lpwstr>
  </property>
  <property fmtid="{D5CDD505-2E9C-101B-9397-08002B2CF9AE}" pid="27" name="SG_InformationsklassLång">
    <vt:lpwstr>Öppen</vt:lpwstr>
  </property>
  <property fmtid="{D5CDD505-2E9C-101B-9397-08002B2CF9AE}" pid="28" name="SG_Informationsklass">
    <vt:lpwstr>Öppen</vt:lpwstr>
  </property>
  <property fmtid="{D5CDD505-2E9C-101B-9397-08002B2CF9AE}" pid="29" name="SG_LedInformationsklass">
    <vt:lpwstr>Informationsklass</vt:lpwstr>
  </property>
  <property fmtid="{D5CDD505-2E9C-101B-9397-08002B2CF9AE}" pid="30" name="SG_LedInfoKlassKort">
    <vt:lpwstr>Infoklass</vt:lpwstr>
  </property>
  <property fmtid="{D5CDD505-2E9C-101B-9397-08002B2CF9AE}" pid="31" name="EK_Sparad_Idag">
    <vt:lpwstr>2024-02-13</vt:lpwstr>
  </property>
</Properties>
</file>